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71" r:id="rId9"/>
    <p:sldId id="272" r:id="rId10"/>
    <p:sldId id="262" r:id="rId11"/>
    <p:sldId id="263" r:id="rId12"/>
    <p:sldId id="264" r:id="rId13"/>
    <p:sldId id="265" r:id="rId14"/>
    <p:sldId id="273" r:id="rId15"/>
    <p:sldId id="267" r:id="rId16"/>
  </p:sldIdLst>
  <p:sldSz cx="9144000" cy="5143500" type="screen16x9"/>
  <p:notesSz cx="6858000" cy="9144000"/>
  <p:embeddedFontLs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777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52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7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67580" y="777240"/>
            <a:ext cx="6018280" cy="1234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uk-UA" sz="2400" u="sng" dirty="0"/>
              <a:t>Веб-сайт для дослідження туристичних місць та обміну враженнями. </a:t>
            </a:r>
            <a:r>
              <a:rPr lang="uk-UA" sz="2400" u="sng" dirty="0" smtClean="0"/>
              <a:t/>
            </a:r>
            <a:br>
              <a:rPr lang="uk-UA" sz="2400" u="sng" dirty="0" smtClean="0"/>
            </a:br>
            <a:r>
              <a:rPr lang="uk-UA" sz="2400" u="sng" dirty="0" err="1" smtClean="0"/>
              <a:t>Фронтенд</a:t>
            </a:r>
            <a:r>
              <a:rPr lang="uk-UA" sz="2400" u="sng" dirty="0" smtClean="0"/>
              <a:t>-частина</a:t>
            </a:r>
            <a:r>
              <a:rPr lang="uk-UA" sz="2400" u="sng" dirty="0"/>
              <a:t>.</a:t>
            </a:r>
            <a:r>
              <a:rPr lang="uk" sz="1200" dirty="0" smtClean="0"/>
              <a:t> 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016874" y="2842260"/>
            <a:ext cx="5681105" cy="151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 smtClean="0"/>
              <a:t>Петренко Марія Олександрівна, ПЗПІ-22-1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 smtClean="0"/>
              <a:t>Керівник</a:t>
            </a:r>
            <a:r>
              <a:rPr lang="uk" dirty="0"/>
              <a:t>: </a:t>
            </a:r>
            <a:r>
              <a:rPr lang="uk" dirty="0" smtClean="0"/>
              <a:t> </a:t>
            </a:r>
            <a:r>
              <a:rPr lang="uk-UA" dirty="0" smtClean="0"/>
              <a:t>доц. каф. ПІ,</a:t>
            </a:r>
            <a:r>
              <a:rPr lang="uk" dirty="0" smtClean="0"/>
              <a:t> Мельнікова Роксана Валеріївна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71727" y="465037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Economica" panose="020B0604020202020204" charset="0"/>
              </a:rPr>
              <a:t>14 </a:t>
            </a:r>
            <a:r>
              <a:rPr lang="uk-UA" sz="1800" dirty="0" smtClean="0">
                <a:latin typeface="Economica" panose="020B0604020202020204" charset="0"/>
              </a:rPr>
              <a:t>червня 2025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012762"/>
            <a:ext cx="8520600" cy="3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spcBef>
                <a:spcPts val="1500"/>
              </a:spcBef>
              <a:buNone/>
            </a:pPr>
            <a:r>
              <a:rPr lang="uk" dirty="0" smtClean="0">
                <a:solidFill>
                  <a:srgbClr val="0D0D0D"/>
                </a:solidFill>
                <a:highlight>
                  <a:srgbClr val="FFFFFF"/>
                </a:highlight>
              </a:rPr>
              <a:t>Робота була розпочата з аналізу предметної галузі та створення специфікації системи. Після цього моєю частиною роботи було проєктування дизайну веб-частини.</a:t>
            </a:r>
            <a:r>
              <a:rPr lang="uk-UA" dirty="0"/>
              <a:t> </a:t>
            </a:r>
            <a:r>
              <a:rPr lang="uk-UA" dirty="0" smtClean="0"/>
              <a:t>Далі було розпочато обробку системи. Для зв’язку із серверною частиною було використано бібліотеку </a:t>
            </a:r>
            <a:r>
              <a:rPr lang="en-US" dirty="0" err="1" smtClean="0"/>
              <a:t>Axios</a:t>
            </a:r>
            <a:r>
              <a:rPr lang="uk-UA" dirty="0" smtClean="0"/>
              <a:t>. Після успішного завершення розробки було виконано остаточне тестування та виправлення помилок. </a:t>
            </a:r>
            <a:endParaRPr lang="uk-UA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614" y="3480419"/>
            <a:ext cx="1014192" cy="9350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023" y="3374645"/>
            <a:ext cx="938013" cy="9350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840" y="3352278"/>
            <a:ext cx="678828" cy="935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067" y="3829619"/>
            <a:ext cx="8627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uk-UA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/>
            <a:endParaRPr lang="uk-UA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/>
            <a:endParaRPr lang="uk-UA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/>
            <a:r>
              <a:rPr lang="uk-U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  Мова програмування    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React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– 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бібліотека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мова </a:t>
            </a:r>
            <a:r>
              <a:rPr lang="uk-UA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розмітки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мова стилів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267" y="3257779"/>
            <a:ext cx="1069871" cy="1159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83725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 smtClean="0"/>
              <a:t>Методи</a:t>
            </a:r>
            <a:r>
              <a:rPr lang="en-US" dirty="0" smtClean="0"/>
              <a:t> </a:t>
            </a:r>
            <a:r>
              <a:rPr lang="uk-UA" dirty="0" smtClean="0"/>
              <a:t>розробки дизайну системи</a:t>
            </a:r>
            <a:r>
              <a:rPr lang="uk" dirty="0" smtClean="0"/>
              <a:t>: компонентно-орієнтований підхід, асинхронна взаємодія з бекендом, </a:t>
            </a:r>
            <a:r>
              <a:rPr lang="uk-UA" dirty="0" smtClean="0"/>
              <a:t>адаптивний інтерфейс. </a:t>
            </a:r>
            <a:endParaRPr dirty="0">
              <a:latin typeface="Economica" panose="020B0604020202020204" charset="0"/>
            </a:endParaRPr>
          </a:p>
          <a:p>
            <a:pPr marL="0" lvl="0" indent="0" algn="just">
              <a:spcBef>
                <a:spcPts val="1200"/>
              </a:spcBef>
              <a:buNone/>
            </a:pPr>
            <a:r>
              <a:rPr lang="uk" dirty="0" smtClean="0"/>
              <a:t>Спочатку було проведено аналіз предметної галузі та визначено задачі, які мають бути виконані. Після цього відбулося планування архітектури всієї системи загалом та окремих компонентів. Далі було реалізовано основні компоненти веб-складової системи та інтеграцію із серверною частиною. Останнім етапом була адаптація сторінок для мобільних пристроїв.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Приклад реалізації</a:t>
            </a:r>
            <a:endParaRPr sz="3200"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Виставлення оцінки до коментаря: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Economica" panose="020B0604020202020204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0" y="1684905"/>
            <a:ext cx="4459414" cy="2394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270" y="1285093"/>
            <a:ext cx="377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Зміна кнопки завантаження файлу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ru-RU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10594" r="1554"/>
          <a:stretch/>
        </p:blipFill>
        <p:spPr>
          <a:xfrm>
            <a:off x="5044236" y="1728591"/>
            <a:ext cx="3909060" cy="2347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82" y="1101523"/>
            <a:ext cx="4108173" cy="19363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t="5785"/>
          <a:stretch/>
        </p:blipFill>
        <p:spPr>
          <a:xfrm>
            <a:off x="2935356" y="3305252"/>
            <a:ext cx="3583923" cy="16997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82" y="1087986"/>
            <a:ext cx="4101548" cy="1919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155" y="3050228"/>
            <a:ext cx="429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Інтерфейс для неавторизованого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користувача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155" y="700076"/>
            <a:ext cx="4166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Інтерфейс для адміністратора та модератора: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1302" y="578303"/>
            <a:ext cx="423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Інтерфейс для адміністратора, модератора та перевіреного користувача:</a:t>
            </a:r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13029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</a:t>
            </a:r>
            <a:r>
              <a:rPr lang="uk" sz="3200" dirty="0" smtClean="0"/>
              <a:t>користувача із роллю модератора або адміністратора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4726"/>
          <a:stretch/>
        </p:blipFill>
        <p:spPr>
          <a:xfrm>
            <a:off x="2655363" y="3080343"/>
            <a:ext cx="4414672" cy="14598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363" y="961590"/>
            <a:ext cx="4482787" cy="21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3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05947"/>
            <a:ext cx="8520600" cy="3478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uk-UA" dirty="0" err="1"/>
              <a:t>Ітогом</a:t>
            </a:r>
            <a:r>
              <a:rPr lang="uk-UA" dirty="0"/>
              <a:t> комплексного курсового </a:t>
            </a:r>
            <a:r>
              <a:rPr lang="uk-UA" dirty="0" err="1"/>
              <a:t>проєкту</a:t>
            </a:r>
            <a:r>
              <a:rPr lang="uk-UA" dirty="0"/>
              <a:t> є створений веб-сайт «</a:t>
            </a:r>
            <a:r>
              <a:rPr lang="en-US" dirty="0" err="1"/>
              <a:t>FindSpot</a:t>
            </a:r>
            <a:r>
              <a:rPr lang="uk-UA" dirty="0"/>
              <a:t>». Результатом саме цієї частини роботи є повністю розроблена клієнтська частина веб-сайту. </a:t>
            </a:r>
            <a:endParaRPr lang="uk-UA" dirty="0" smtClean="0"/>
          </a:p>
          <a:p>
            <a:pPr marL="0" lvl="0" indent="0" algn="just">
              <a:lnSpc>
                <a:spcPct val="150000"/>
              </a:lnSpc>
              <a:buNone/>
            </a:pPr>
            <a:r>
              <a:rPr lang="ru-RU" dirty="0" smtClean="0"/>
              <a:t>Створена </a:t>
            </a:r>
            <a:r>
              <a:rPr lang="ru-RU" dirty="0" err="1"/>
              <a:t>клієнтська</a:t>
            </a:r>
            <a:r>
              <a:rPr lang="ru-RU" dirty="0"/>
              <a:t> </a:t>
            </a:r>
            <a:r>
              <a:rPr lang="ru-RU" dirty="0" err="1"/>
              <a:t>частина</a:t>
            </a:r>
            <a:r>
              <a:rPr lang="ru-RU" dirty="0"/>
              <a:t>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зручне</a:t>
            </a:r>
            <a:r>
              <a:rPr lang="ru-RU" dirty="0"/>
              <a:t> та </a:t>
            </a:r>
            <a:r>
              <a:rPr lang="ru-RU" dirty="0" err="1"/>
              <a:t>швидке</a:t>
            </a:r>
            <a:r>
              <a:rPr lang="ru-RU" dirty="0"/>
              <a:t> </a:t>
            </a:r>
            <a:r>
              <a:rPr lang="ru-RU" dirty="0" err="1"/>
              <a:t>користування</a:t>
            </a:r>
            <a:r>
              <a:rPr lang="ru-RU" dirty="0"/>
              <a:t> веб-сайтом для </a:t>
            </a:r>
            <a:r>
              <a:rPr lang="ru-RU" dirty="0" err="1"/>
              <a:t>користувачів</a:t>
            </a:r>
            <a:r>
              <a:rPr lang="ru-RU" dirty="0"/>
              <a:t>. </a:t>
            </a:r>
            <a:endParaRPr lang="uk-UA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uk-UA" dirty="0"/>
              <a:t>Результати виконання роботи можуть бути застосовані безпосередньо у сферах туризму та дозвілля, для людей, які у вільний час цікавляться подорожами чи культурними особливостями тих чи інших країн. Також </a:t>
            </a:r>
            <a:r>
              <a:rPr lang="uk-UA" dirty="0" smtClean="0"/>
              <a:t>веб-сайт </a:t>
            </a:r>
            <a:r>
              <a:rPr lang="uk-UA" dirty="0"/>
              <a:t>може знайти застосування і в освітній галузі, а саме </a:t>
            </a:r>
            <a:r>
              <a:rPr lang="uk-UA" dirty="0" smtClean="0"/>
              <a:t>надати </a:t>
            </a:r>
            <a:r>
              <a:rPr lang="uk-UA" dirty="0"/>
              <a:t>корисну інформацію при вивченні </a:t>
            </a:r>
            <a:r>
              <a:rPr lang="uk-UA" dirty="0" smtClean="0"/>
              <a:t>географії </a:t>
            </a:r>
            <a:r>
              <a:rPr lang="uk-UA" dirty="0"/>
              <a:t>чи культурології. </a:t>
            </a:r>
            <a:endParaRPr lang="uk-UA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uk-UA" dirty="0"/>
              <a:t>Для покращення системи можна розробити мобільний </a:t>
            </a:r>
            <a:r>
              <a:rPr lang="uk-UA" dirty="0" smtClean="0"/>
              <a:t>додаток. А </a:t>
            </a:r>
            <a:r>
              <a:rPr lang="uk-UA" dirty="0"/>
              <a:t>також </a:t>
            </a:r>
            <a:r>
              <a:rPr lang="uk-UA" dirty="0" smtClean="0"/>
              <a:t>можна: </a:t>
            </a:r>
            <a:r>
              <a:rPr lang="uk-UA" dirty="0"/>
              <a:t>інтегрувати </a:t>
            </a:r>
            <a:r>
              <a:rPr lang="en-US" dirty="0"/>
              <a:t>Google Maps</a:t>
            </a:r>
            <a:r>
              <a:rPr lang="uk-UA" dirty="0"/>
              <a:t> для кращого розуміння місцезнаходження та швидкого пошуку туристичного об’єкту, додати переклад всього веб-сайту на англійську мову для розширення аудиторії та покращити інтерфейс для більш зручної взаємодії користувачів. </a:t>
            </a:r>
            <a:endParaRPr lang="ru-RU" dirty="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Склад команди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556530"/>
            <a:ext cx="8520600" cy="3114862"/>
          </a:xfrm>
        </p:spPr>
        <p:txBody>
          <a:bodyPr/>
          <a:lstStyle/>
          <a:p>
            <a:pPr algn="just">
              <a:lnSpc>
                <a:spcPct val="150000"/>
              </a:lnSpc>
              <a:buAutoNum type="arabicPeriod"/>
            </a:pPr>
            <a:r>
              <a:rPr lang="uk-UA" dirty="0" smtClean="0"/>
              <a:t>Олена Зозуля – створення бази даних та розробка серверної частини веб-сайту.</a:t>
            </a:r>
          </a:p>
          <a:p>
            <a:pPr algn="just">
              <a:lnSpc>
                <a:spcPct val="150000"/>
              </a:lnSpc>
              <a:buAutoNum type="arabicPeriod"/>
            </a:pPr>
            <a:endParaRPr lang="uk-UA" dirty="0" smtClean="0"/>
          </a:p>
          <a:p>
            <a:pPr marL="114300" indent="0" algn="just">
              <a:lnSpc>
                <a:spcPct val="150000"/>
              </a:lnSpc>
              <a:buNone/>
            </a:pPr>
            <a:r>
              <a:rPr lang="uk-UA" dirty="0" smtClean="0"/>
              <a:t>2. Марія Петренко – створення інтерфейсу веб-сайту і забезпечення взаємодії клієнтської частини із серверною частиною.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01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918399"/>
            <a:ext cx="8520600" cy="3687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>
              <a:spcBef>
                <a:spcPts val="1200"/>
              </a:spcBef>
              <a:buNone/>
            </a:pPr>
            <a:r>
              <a:rPr lang="uk-UA" sz="1900" dirty="0"/>
              <a:t>Метою комплексного курсового </a:t>
            </a:r>
            <a:r>
              <a:rPr lang="uk-UA" sz="1900" dirty="0" err="1"/>
              <a:t>проєкту</a:t>
            </a:r>
            <a:r>
              <a:rPr lang="uk-UA" sz="1900" dirty="0"/>
              <a:t> </a:t>
            </a:r>
            <a:r>
              <a:rPr lang="uk-UA" sz="1900" dirty="0" smtClean="0"/>
              <a:t>є </a:t>
            </a:r>
            <a:r>
              <a:rPr lang="uk-UA" sz="1900" dirty="0"/>
              <a:t>створення веб-сайту для дослідження туристичних місць та обміну враженнями. </a:t>
            </a:r>
            <a:endParaRPr lang="uk-UA" sz="1900" dirty="0" smtClean="0"/>
          </a:p>
          <a:p>
            <a:pPr marL="0" lvl="0" indent="0" algn="just">
              <a:spcBef>
                <a:spcPts val="1200"/>
              </a:spcBef>
              <a:buNone/>
            </a:pPr>
            <a:r>
              <a:rPr lang="uk-UA" sz="1900" dirty="0" smtClean="0"/>
              <a:t>Мета саме моєї роботи: створення </a:t>
            </a:r>
            <a:r>
              <a:rPr lang="en-US" sz="1900" dirty="0" smtClean="0"/>
              <a:t>frontend</a:t>
            </a:r>
            <a:r>
              <a:rPr lang="uk-UA" sz="1900" dirty="0" smtClean="0"/>
              <a:t>-частини веб-сайту.</a:t>
            </a:r>
            <a:endParaRPr lang="uk-UA" sz="1900" dirty="0"/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uk-UA" sz="1900" dirty="0"/>
              <a:t>Створення такого веб-сайту є актуальним, тому що, після проведення детального аналізу ринку, було виявлено значну нестачу сучасних сервісів подібної тематики із підтримкою української мови. </a:t>
            </a:r>
            <a:endParaRPr lang="uk-UA" sz="1900" dirty="0" smtClean="0"/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uk-UA" sz="1900" dirty="0" smtClean="0"/>
              <a:t>Розроблений </a:t>
            </a:r>
            <a:r>
              <a:rPr lang="uk-UA" sz="1900" dirty="0"/>
              <a:t>продукт буде корисним людям, які люблять подорожувати, або просто цікавляться різноманітними культурами та історичними пам’ятками різних країн світу.</a:t>
            </a:r>
            <a:endParaRPr lang="ru-RU" sz="19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048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Аналоги: В</a:t>
            </a:r>
            <a:r>
              <a:rPr lang="uk" dirty="0" smtClean="0">
                <a:solidFill>
                  <a:srgbClr val="0D0D0D"/>
                </a:solidFill>
                <a:highlight>
                  <a:srgbClr val="FFFFFF"/>
                </a:highlight>
              </a:rPr>
              <a:t>еб-сайти «ТурПравда» та «</a:t>
            </a:r>
            <a:r>
              <a:rPr lang="en-US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Itinety</a:t>
            </a:r>
            <a:r>
              <a:rPr lang="uk" dirty="0" smtClean="0">
                <a:solidFill>
                  <a:srgbClr val="0D0D0D"/>
                </a:solidFill>
                <a:highlight>
                  <a:srgbClr val="FFFFFF"/>
                </a:highlight>
              </a:rPr>
              <a:t>»</a:t>
            </a:r>
          </a:p>
          <a:p>
            <a:pPr marL="0" indent="0" algn="just">
              <a:lnSpc>
                <a:spcPct val="150000"/>
              </a:lnSpc>
              <a:spcBef>
                <a:spcPts val="1500"/>
              </a:spcBef>
              <a:buNone/>
            </a:pPr>
            <a:r>
              <a:rPr lang="uk-UA" dirty="0" smtClean="0"/>
              <a:t>Виявлені недоліки: застарілий дизайн; обмеженість територією України (</a:t>
            </a:r>
            <a:r>
              <a:rPr lang="uk" dirty="0">
                <a:solidFill>
                  <a:srgbClr val="0D0D0D"/>
                </a:solidFill>
                <a:highlight>
                  <a:srgbClr val="FFFFFF"/>
                </a:highlight>
              </a:rPr>
              <a:t>«</a:t>
            </a: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</a:rPr>
              <a:t>Itinety</a:t>
            </a:r>
            <a:r>
              <a:rPr lang="uk" dirty="0" smtClean="0">
                <a:solidFill>
                  <a:srgbClr val="0D0D0D"/>
                </a:solidFill>
                <a:highlight>
                  <a:srgbClr val="FFFFFF"/>
                </a:highlight>
              </a:rPr>
              <a:t>»</a:t>
            </a:r>
            <a:r>
              <a:rPr lang="uk-UA" dirty="0" smtClean="0"/>
              <a:t>); невелика кількість активних користувачів; застаріла інформація (не оновлювалася з 2018 року)</a:t>
            </a:r>
            <a:r>
              <a:rPr lang="uk-UA" dirty="0"/>
              <a:t> (</a:t>
            </a:r>
            <a:r>
              <a:rPr lang="uk" dirty="0">
                <a:solidFill>
                  <a:srgbClr val="0D0D0D"/>
                </a:solidFill>
                <a:highlight>
                  <a:srgbClr val="FFFFFF"/>
                </a:highlight>
              </a:rPr>
              <a:t>«</a:t>
            </a: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</a:rPr>
              <a:t>Itinety</a:t>
            </a:r>
            <a:r>
              <a:rPr lang="uk" dirty="0">
                <a:solidFill>
                  <a:srgbClr val="0D0D0D"/>
                </a:solidFill>
                <a:highlight>
                  <a:srgbClr val="FFFFFF"/>
                </a:highlight>
              </a:rPr>
              <a:t>»</a:t>
            </a:r>
            <a:r>
              <a:rPr lang="uk-UA" dirty="0"/>
              <a:t>);</a:t>
            </a:r>
            <a:r>
              <a:rPr lang="uk-UA" dirty="0" smtClean="0"/>
              <a:t> наявність розділів, які не працюють (</a:t>
            </a:r>
            <a:r>
              <a:rPr lang="uk" dirty="0">
                <a:solidFill>
                  <a:srgbClr val="0D0D0D"/>
                </a:solidFill>
                <a:highlight>
                  <a:srgbClr val="FFFFFF"/>
                </a:highlight>
              </a:rPr>
              <a:t>«</a:t>
            </a: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</a:rPr>
              <a:t>Itinety</a:t>
            </a:r>
            <a:r>
              <a:rPr lang="uk" dirty="0">
                <a:solidFill>
                  <a:srgbClr val="0D0D0D"/>
                </a:solidFill>
                <a:highlight>
                  <a:srgbClr val="FFFFFF"/>
                </a:highlight>
              </a:rPr>
              <a:t>»</a:t>
            </a:r>
            <a:r>
              <a:rPr lang="uk-UA" dirty="0"/>
              <a:t>); </a:t>
            </a:r>
            <a:endParaRPr lang="uk-UA" dirty="0" smtClean="0"/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lang="uk-UA" dirty="0" smtClean="0"/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</a:t>
            </a:r>
            <a:r>
              <a:rPr lang="uk" sz="3200" dirty="0" smtClean="0"/>
              <a:t>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998681"/>
            <a:ext cx="8520600" cy="3254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just">
              <a:spcBef>
                <a:spcPts val="1500"/>
              </a:spcBef>
              <a:buNone/>
            </a:pPr>
            <a:r>
              <a:rPr lang="uk" dirty="0" smtClean="0">
                <a:solidFill>
                  <a:srgbClr val="0D0D0D"/>
                </a:solidFill>
                <a:highlight>
                  <a:srgbClr val="FFFFFF"/>
                </a:highlight>
              </a:rPr>
              <a:t>Проблема: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складність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у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знаходженні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актуальної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достовірної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та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повної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інформації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про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туристичні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об’єкти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чи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культурні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особливості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країн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та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регіонів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.</a:t>
            </a:r>
            <a:endParaRPr dirty="0">
              <a:solidFill>
                <a:srgbClr val="0D0D0D"/>
              </a:solidFill>
              <a:highlight>
                <a:srgbClr val="FFFFFF"/>
              </a:highlight>
              <a:latin typeface="Economica" panose="020B0604020202020204" charset="0"/>
            </a:endParaRPr>
          </a:p>
          <a:p>
            <a:pPr marL="0" lvl="0" indent="0" algn="just">
              <a:spcBef>
                <a:spcPts val="1500"/>
              </a:spcBef>
              <a:buNone/>
            </a:pPr>
            <a:r>
              <a:rPr lang="uk" dirty="0" smtClean="0">
                <a:solidFill>
                  <a:srgbClr val="0D0D0D"/>
                </a:solidFill>
                <a:highlight>
                  <a:srgbClr val="FFFFFF"/>
                </a:highlight>
              </a:rPr>
              <a:t>Очікувані результати: веб-сайт, що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забезпечує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користувачам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зручний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доступ до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туристичних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публікацій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та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інтерактивної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взаємодії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з ними. </a:t>
            </a:r>
            <a:endParaRPr lang="ru-RU" dirty="0" smtClean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just">
              <a:spcBef>
                <a:spcPts val="1500"/>
              </a:spcBef>
              <a:buNone/>
            </a:pP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Система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дозволятиме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: перегляд та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пошук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публікацій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додавання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коментарів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і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оцінок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керування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своїми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 списками,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створення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та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редагування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власного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контенту 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(для </a:t>
            </a:r>
            <a:r>
              <a:rPr lang="ru-RU" dirty="0" err="1">
                <a:solidFill>
                  <a:srgbClr val="0D0D0D"/>
                </a:solidFill>
                <a:highlight>
                  <a:srgbClr val="FFFFFF"/>
                </a:highlight>
              </a:rPr>
              <a:t>перевірених</a:t>
            </a:r>
            <a:r>
              <a:rPr lang="ru-RU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користувачів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),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редагування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профілю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адміністрування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dirty="0" err="1" smtClean="0">
                <a:solidFill>
                  <a:srgbClr val="0D0D0D"/>
                </a:solidFill>
                <a:highlight>
                  <a:srgbClr val="FFFFFF"/>
                </a:highlight>
              </a:rPr>
              <a:t>платформи</a:t>
            </a:r>
            <a:r>
              <a:rPr lang="ru-RU" dirty="0" smtClean="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Вибір технологій розробки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914400"/>
            <a:ext cx="8520600" cy="3601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Інструменти, що використовувались під час розробки: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Visual Studio Code – 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редактор коду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Node.js + </a:t>
            </a:r>
            <a:r>
              <a:rPr lang="en-US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Vite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збірка та запуск </a:t>
            </a:r>
            <a:r>
              <a:rPr lang="uk-UA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проєкту</a:t>
            </a:r>
            <a:endParaRPr lang="uk-UA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GitHub – 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контроль версій</a:t>
            </a:r>
          </a:p>
          <a:p>
            <a:pPr marL="285750" indent="-285750">
              <a:spcBef>
                <a:spcPts val="1500"/>
              </a:spcBef>
              <a:spcAft>
                <a:spcPts val="1200"/>
              </a:spcAft>
            </a:pPr>
            <a:r>
              <a:rPr lang="en-US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Npm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uk-UA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менеджер пакетів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lang="uk-UA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</a:t>
            </a:r>
            <a:r>
              <a:rPr lang="uk" sz="3200" dirty="0" smtClean="0"/>
              <a:t>створенного програмного забезпечення</a:t>
            </a:r>
            <a:endParaRPr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47" y="1418642"/>
            <a:ext cx="4717156" cy="2460534"/>
          </a:xfrm>
          <a:prstGeom prst="rect">
            <a:avLst/>
          </a:prstGeom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059358" y="3990168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Діаграма </a:t>
            </a:r>
            <a:r>
              <a:rPr lang="uk-UA" sz="18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розгортування</a:t>
            </a:r>
            <a:r>
              <a:rPr lang="uk-UA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Deployment diagram</a:t>
            </a:r>
            <a:r>
              <a:rPr lang="uk-UA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ru-RU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</a:t>
            </a:r>
            <a:r>
              <a:rPr lang="uk" sz="3200" dirty="0" smtClean="0"/>
              <a:t>створенного програмного забезпечення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68925" y="1308459"/>
            <a:ext cx="8173993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Основні компоненти системи: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веб-частина (клієнтська) – </a:t>
            </a:r>
            <a:r>
              <a:rPr lang="ru-RU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компонент, з </a:t>
            </a:r>
            <a:r>
              <a:rPr lang="ru-RU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яким</a:t>
            </a:r>
            <a:r>
              <a:rPr lang="ru-RU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напряму</a:t>
            </a:r>
            <a:r>
              <a:rPr lang="ru-RU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взаємодіє</a:t>
            </a:r>
            <a:r>
              <a:rPr lang="ru-RU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ru-RU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користувач</a:t>
            </a:r>
            <a:endParaRPr lang="uk-UA" sz="18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с</a:t>
            </a:r>
            <a:r>
              <a:rPr lang="uk-UA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ерверна частина – реалізує основну бізнес-логіку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б</a:t>
            </a:r>
            <a:r>
              <a:rPr lang="uk-UA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аза даних – зберігає дані системи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з</a:t>
            </a:r>
            <a:r>
              <a:rPr lang="uk-UA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овнішній компонент (</a:t>
            </a:r>
            <a:r>
              <a:rPr lang="en-US" sz="18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Cloudinary</a:t>
            </a:r>
            <a:r>
              <a:rPr lang="uk-UA" sz="18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– зберігає зображення в хмарному середовищі</a:t>
            </a:r>
          </a:p>
          <a:p>
            <a:endParaRPr lang="ru-RU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8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</a:t>
            </a:r>
            <a:r>
              <a:rPr lang="uk" sz="3200" dirty="0" smtClean="0"/>
              <a:t>створенного програмного забезпечення. Клієнтська частина.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478433" y="1255712"/>
            <a:ext cx="8101584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uk-UA" sz="1700" dirty="0" smtClean="0"/>
              <a:t>Для веб-частини було обрано компонентну архітектуру. Вона забезпечує повторне використання компонентів. Основні компоненти: 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700" dirty="0" smtClean="0"/>
              <a:t>Header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700" dirty="0" smtClean="0"/>
              <a:t>Footer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uk-UA" sz="1700" dirty="0" smtClean="0"/>
              <a:t>Сторінки: </a:t>
            </a:r>
            <a:r>
              <a:rPr lang="en-US" sz="1700" dirty="0" err="1" smtClean="0"/>
              <a:t>AddPublication</a:t>
            </a:r>
            <a:r>
              <a:rPr lang="en-US" sz="1700" dirty="0" smtClean="0"/>
              <a:t>, </a:t>
            </a:r>
            <a:r>
              <a:rPr lang="en-US" sz="1700" dirty="0" err="1" smtClean="0"/>
              <a:t>EditPublication</a:t>
            </a:r>
            <a:r>
              <a:rPr lang="en-US" sz="1700" dirty="0" smtClean="0"/>
              <a:t>, </a:t>
            </a:r>
            <a:r>
              <a:rPr lang="en-US" sz="1700" dirty="0" err="1" smtClean="0"/>
              <a:t>AdminPanelPage</a:t>
            </a:r>
            <a:r>
              <a:rPr lang="en-US" sz="1700" dirty="0" smtClean="0"/>
              <a:t>, </a:t>
            </a:r>
            <a:r>
              <a:rPr lang="en-US" sz="1700" dirty="0" err="1" smtClean="0"/>
              <a:t>HomePage</a:t>
            </a:r>
            <a:r>
              <a:rPr lang="en-US" sz="1700" dirty="0" smtClean="0"/>
              <a:t>, </a:t>
            </a:r>
            <a:r>
              <a:rPr lang="en-US" sz="1700" dirty="0" err="1" smtClean="0"/>
              <a:t>LoginPage</a:t>
            </a:r>
            <a:r>
              <a:rPr lang="en-US" sz="1700" dirty="0" smtClean="0"/>
              <a:t>, </a:t>
            </a:r>
            <a:r>
              <a:rPr lang="en-US" sz="1700" dirty="0" err="1" smtClean="0"/>
              <a:t>RegisterPage</a:t>
            </a:r>
            <a:r>
              <a:rPr lang="en-US" sz="1700" dirty="0" smtClean="0"/>
              <a:t>, </a:t>
            </a:r>
            <a:r>
              <a:rPr lang="en-US" sz="1700" dirty="0" err="1" smtClean="0"/>
              <a:t>MyListsPage</a:t>
            </a:r>
            <a:r>
              <a:rPr lang="en-US" sz="1700" dirty="0" smtClean="0"/>
              <a:t>, </a:t>
            </a:r>
            <a:r>
              <a:rPr lang="en-US" sz="1700" dirty="0" err="1" smtClean="0"/>
              <a:t>ProfilePage</a:t>
            </a:r>
            <a:r>
              <a:rPr lang="en-US" sz="1700" dirty="0" smtClean="0"/>
              <a:t>, </a:t>
            </a:r>
            <a:r>
              <a:rPr lang="en-US" sz="1700" dirty="0" err="1" smtClean="0"/>
              <a:t>PublicationDetailPage</a:t>
            </a:r>
            <a:r>
              <a:rPr lang="en-US" sz="1700" dirty="0" smtClean="0"/>
              <a:t>, </a:t>
            </a:r>
            <a:r>
              <a:rPr lang="en-US" sz="1700" dirty="0" err="1" smtClean="0"/>
              <a:t>PublicationsListPage</a:t>
            </a:r>
            <a:endParaRPr lang="en-US" sz="1700" dirty="0" smtClean="0"/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uk-UA" sz="1700" dirty="0" smtClean="0"/>
              <a:t>Таблиці для адміністратора: </a:t>
            </a:r>
            <a:r>
              <a:rPr lang="en-US" sz="1700" dirty="0" err="1" smtClean="0"/>
              <a:t>BlogPostTable</a:t>
            </a:r>
            <a:r>
              <a:rPr lang="en-US" sz="1700" dirty="0" smtClean="0"/>
              <a:t>, </a:t>
            </a:r>
            <a:r>
              <a:rPr lang="en-US" sz="1700" dirty="0" err="1" smtClean="0"/>
              <a:t>ObjectTable</a:t>
            </a:r>
            <a:r>
              <a:rPr lang="en-US" sz="1700" dirty="0" smtClean="0"/>
              <a:t>, </a:t>
            </a:r>
            <a:r>
              <a:rPr lang="en-US" sz="1700" dirty="0" err="1" smtClean="0"/>
              <a:t>TagsTable</a:t>
            </a:r>
            <a:r>
              <a:rPr lang="en-US" sz="1700" dirty="0" smtClean="0"/>
              <a:t>, </a:t>
            </a:r>
            <a:r>
              <a:rPr lang="en-US" sz="1700" dirty="0" err="1" smtClean="0"/>
              <a:t>UserTable</a:t>
            </a:r>
            <a:r>
              <a:rPr lang="en-US" sz="1700" dirty="0" smtClean="0"/>
              <a:t>.</a:t>
            </a:r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14103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</Template>
  <TotalTime>708</TotalTime>
  <Words>742</Words>
  <Application>Microsoft Office PowerPoint</Application>
  <PresentationFormat>Экран (16:9)</PresentationFormat>
  <Paragraphs>76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Economica</vt:lpstr>
      <vt:lpstr>Arial</vt:lpstr>
      <vt:lpstr>Open Sans</vt:lpstr>
      <vt:lpstr>Шаблон презентації кваліфікаційної роботи магістрів</vt:lpstr>
      <vt:lpstr>Веб-сайт для дослідження туристичних місць та обміну враженнями.  Фронтенд-частина. </vt:lpstr>
      <vt:lpstr>Склад команди</vt:lpstr>
      <vt:lpstr>Мета роботи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Архітектура створенного програмного забезпечення</vt:lpstr>
      <vt:lpstr>Архітектура створенного програмного забезпечення. Клієнтська частина.</vt:lpstr>
      <vt:lpstr>Опис програмного забезпечення, що було використано у дослідженні</vt:lpstr>
      <vt:lpstr>Дизайн системи</vt:lpstr>
      <vt:lpstr>Приклад реалізації</vt:lpstr>
      <vt:lpstr>Інтерфейс користувача </vt:lpstr>
      <vt:lpstr>Інтерфейс користувача із роллю модератора або адміністратора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роботи </dc:title>
  <dc:creator>Mariia</dc:creator>
  <cp:lastModifiedBy>Mariia</cp:lastModifiedBy>
  <cp:revision>54</cp:revision>
  <dcterms:created xsi:type="dcterms:W3CDTF">2025-06-14T17:16:24Z</dcterms:created>
  <dcterms:modified xsi:type="dcterms:W3CDTF">2025-06-19T10:19:14Z</dcterms:modified>
</cp:coreProperties>
</file>